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50"/>
  </p:notesMasterIdLst>
  <p:sldIdLst>
    <p:sldId id="256" r:id="rId2"/>
    <p:sldId id="360" r:id="rId3"/>
    <p:sldId id="551" r:id="rId4"/>
    <p:sldId id="552" r:id="rId5"/>
    <p:sldId id="553" r:id="rId6"/>
    <p:sldId id="595" r:id="rId7"/>
    <p:sldId id="554" r:id="rId8"/>
    <p:sldId id="555" r:id="rId9"/>
    <p:sldId id="556" r:id="rId10"/>
    <p:sldId id="557" r:id="rId11"/>
    <p:sldId id="558" r:id="rId12"/>
    <p:sldId id="559" r:id="rId13"/>
    <p:sldId id="562" r:id="rId14"/>
    <p:sldId id="563" r:id="rId15"/>
    <p:sldId id="564" r:id="rId16"/>
    <p:sldId id="565" r:id="rId17"/>
    <p:sldId id="566" r:id="rId18"/>
    <p:sldId id="560" r:id="rId19"/>
    <p:sldId id="561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79" r:id="rId33"/>
    <p:sldId id="580" r:id="rId34"/>
    <p:sldId id="581" r:id="rId35"/>
    <p:sldId id="582" r:id="rId36"/>
    <p:sldId id="583" r:id="rId37"/>
    <p:sldId id="584" r:id="rId38"/>
    <p:sldId id="585" r:id="rId39"/>
    <p:sldId id="586" r:id="rId40"/>
    <p:sldId id="587" r:id="rId41"/>
    <p:sldId id="589" r:id="rId42"/>
    <p:sldId id="590" r:id="rId43"/>
    <p:sldId id="591" r:id="rId44"/>
    <p:sldId id="592" r:id="rId45"/>
    <p:sldId id="593" r:id="rId46"/>
    <p:sldId id="594" r:id="rId47"/>
    <p:sldId id="588" r:id="rId48"/>
    <p:sldId id="394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</p:showPr>
  <p:clrMru>
    <a:srgbClr val="FFCC66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758" autoAdjust="0"/>
    <p:restoredTop sz="94660"/>
  </p:normalViewPr>
  <p:slideViewPr>
    <p:cSldViewPr>
      <p:cViewPr>
        <p:scale>
          <a:sx n="100" d="100"/>
          <a:sy n="100" d="100"/>
        </p:scale>
        <p:origin x="-708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26F3B-121A-4655-A8C4-566475C51BC4}" type="datetimeFigureOut">
              <a:rPr lang="ru-RU" smtClean="0"/>
              <a:pPr/>
              <a:t>21.05.2020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D5E7-B7A9-483A-97B9-38AF867217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D5E7-B7A9-483A-97B9-38AF8672171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C0EB7D-E052-4479-B13F-34F92C300BDE}" type="datetime1">
              <a:rPr lang="ru-RU" smtClean="0"/>
              <a:pPr/>
              <a:t>21.05.2020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95235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6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7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95239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0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1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2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3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4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5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6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7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8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9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0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1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52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7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8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9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60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95264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5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6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7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8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69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52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52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6AE5F8DC-BFE3-45B5-8EBC-07018265862B}" type="datetime1">
              <a:rPr lang="ru-RU" smtClean="0"/>
              <a:pPr/>
              <a:t>21.05.2020</a:t>
            </a:fld>
            <a:endParaRPr lang="ru-RU" dirty="0"/>
          </a:p>
        </p:txBody>
      </p:sp>
      <p:sp>
        <p:nvSpPr>
          <p:cNvPr id="952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952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1" grpId="0"/>
      <p:bldP spid="9527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&#1052;&#1077;&#1090;&#1086;&#1076;_&#1082;&#1086;&#1085;&#1077;&#1095;&#1085;&#1099;&#1093;_&#1101;&#1083;&#1077;&#1084;&#1077;&#1085;&#1090;&#1086;&#1074;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0034" y="1000108"/>
            <a:ext cx="820102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/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Численные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методы математической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физики</a:t>
            </a:r>
            <a:endParaRPr lang="ru-RU" sz="4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14282" y="2979753"/>
            <a:ext cx="8534431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Курс лекций по дисциплине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«ЧММФ»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для 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специальности 1-40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05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01 «Информационные системы и технологии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(по направлениям)» 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042988" y="71414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Кафедра «Информационные технологии»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71472" y="5643578"/>
            <a:ext cx="78486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автор-составитель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Е.Г</a:t>
            </a:r>
            <a:r>
              <a:rPr lang="ru-RU" sz="2400" dirty="0"/>
              <a:t>. Стародубцев, доцент, канд. физ.-мат. наук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l="8095" t="12252" r="7915" b="6397"/>
          <a:stretch>
            <a:fillRect/>
          </a:stretch>
        </p:blipFill>
        <p:spPr bwMode="auto">
          <a:xfrm>
            <a:off x="35496" y="44624"/>
            <a:ext cx="9001000" cy="67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3"/>
            <a:ext cx="9108504" cy="6120681"/>
            <a:chOff x="35496" y="44623"/>
            <a:chExt cx="9108504" cy="6120681"/>
          </a:xfrm>
        </p:grpSpPr>
        <p:pic>
          <p:nvPicPr>
            <p:cNvPr id="1177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230" t="36949" r="7045" b="15283"/>
            <a:stretch>
              <a:fillRect/>
            </a:stretch>
          </p:blipFill>
          <p:spPr bwMode="auto">
            <a:xfrm>
              <a:off x="35496" y="44623"/>
              <a:ext cx="9108504" cy="482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7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344" t="30532" r="7674" b="56722"/>
            <a:stretch>
              <a:fillRect/>
            </a:stretch>
          </p:blipFill>
          <p:spPr bwMode="auto">
            <a:xfrm>
              <a:off x="35496" y="4869160"/>
              <a:ext cx="9108504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 l="7560" t="21262" r="7391" b="12589"/>
          <a:stretch>
            <a:fillRect/>
          </a:stretch>
        </p:blipFill>
        <p:spPr bwMode="auto">
          <a:xfrm>
            <a:off x="35496" y="44624"/>
            <a:ext cx="910850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-27384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Уравнения  первого  порядка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 l="7420" t="12753" r="7254" b="22325"/>
          <a:stretch>
            <a:fillRect/>
          </a:stretch>
        </p:blipFill>
        <p:spPr bwMode="auto">
          <a:xfrm>
            <a:off x="35496" y="692696"/>
            <a:ext cx="9109012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 l="7420" t="22027" r="7254" b="11488"/>
          <a:stretch>
            <a:fillRect/>
          </a:stretch>
        </p:blipFill>
        <p:spPr bwMode="auto">
          <a:xfrm>
            <a:off x="35496" y="44624"/>
            <a:ext cx="910850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44624"/>
            <a:ext cx="9108504" cy="5760640"/>
            <a:chOff x="35496" y="44624"/>
            <a:chExt cx="9108504" cy="3960440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55" t="14073" r="6554" b="69650"/>
            <a:stretch>
              <a:fillRect/>
            </a:stretch>
          </p:blipFill>
          <p:spPr bwMode="auto">
            <a:xfrm>
              <a:off x="35496" y="44624"/>
              <a:ext cx="9108504" cy="1368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755" t="49197" r="6554" b="19106"/>
            <a:stretch>
              <a:fillRect/>
            </a:stretch>
          </p:blipFill>
          <p:spPr bwMode="auto">
            <a:xfrm>
              <a:off x="35496" y="1340768"/>
              <a:ext cx="9108504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7029" t="29753" r="6872" b="13480"/>
          <a:stretch>
            <a:fillRect/>
          </a:stretch>
        </p:blipFill>
        <p:spPr bwMode="auto">
          <a:xfrm>
            <a:off x="35496" y="116632"/>
            <a:ext cx="910850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7154" t="21058" r="6995" b="19696"/>
          <a:stretch>
            <a:fillRect/>
          </a:stretch>
        </p:blipFill>
        <p:spPr bwMode="auto">
          <a:xfrm>
            <a:off x="35495" y="44624"/>
            <a:ext cx="9130071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18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4"/>
            <a:ext cx="9108504" cy="6552728"/>
            <a:chOff x="35496" y="44624"/>
            <a:chExt cx="9108504" cy="6408712"/>
          </a:xfrm>
        </p:grpSpPr>
        <p:pic>
          <p:nvPicPr>
            <p:cNvPr id="1249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311" t="36927" r="7119" b="41297"/>
            <a:stretch>
              <a:fillRect/>
            </a:stretch>
          </p:blipFill>
          <p:spPr bwMode="auto">
            <a:xfrm>
              <a:off x="35496" y="44624"/>
              <a:ext cx="9108504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572" t="22367" r="8194" b="26761"/>
            <a:stretch>
              <a:fillRect/>
            </a:stretch>
          </p:blipFill>
          <p:spPr bwMode="auto">
            <a:xfrm>
              <a:off x="35496" y="1988840"/>
              <a:ext cx="9108504" cy="4464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 l="14312" t="10223" r="14129" b="10071"/>
          <a:stretch>
            <a:fillRect/>
          </a:stretch>
        </p:blipFill>
        <p:spPr bwMode="auto">
          <a:xfrm>
            <a:off x="107504" y="44624"/>
            <a:ext cx="9001000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357166"/>
            <a:ext cx="8543956" cy="3643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cap="all" dirty="0" smtClean="0">
                <a:solidFill>
                  <a:srgbClr val="FFCC66"/>
                </a:solidFill>
              </a:rPr>
              <a:t>ОСНОВЫ </a:t>
            </a:r>
            <a:br>
              <a:rPr lang="ru-RU" sz="4000" b="1" cap="all" dirty="0" smtClean="0">
                <a:solidFill>
                  <a:srgbClr val="FFCC66"/>
                </a:solidFill>
              </a:rPr>
            </a:br>
            <a:r>
              <a:rPr lang="ru-RU" sz="4000" b="1" cap="all" dirty="0" smtClean="0">
                <a:solidFill>
                  <a:srgbClr val="FFCC66"/>
                </a:solidFill>
              </a:rPr>
              <a:t>ЧИСЛЕННЫХ МЕТОДОВ РЕШЕНИЯ КРАЕВЫХ ЗАДАЧ. </a:t>
            </a:r>
            <a:br>
              <a:rPr lang="ru-RU" sz="4000" b="1" cap="all" dirty="0" smtClean="0">
                <a:solidFill>
                  <a:srgbClr val="FFCC66"/>
                </a:solidFill>
              </a:rPr>
            </a:br>
            <a:r>
              <a:rPr lang="ru-RU" sz="4000" b="1" cap="all" dirty="0" smtClean="0">
                <a:solidFill>
                  <a:srgbClr val="FFCC66"/>
                </a:solidFill>
              </a:rPr>
              <a:t>МЕТОДЫ СЕТОК.</a:t>
            </a:r>
            <a:endParaRPr lang="ru-RU" sz="4000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20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4"/>
            <a:ext cx="9108504" cy="6742958"/>
            <a:chOff x="35496" y="44624"/>
            <a:chExt cx="9108504" cy="6742958"/>
          </a:xfrm>
        </p:grpSpPr>
        <p:pic>
          <p:nvPicPr>
            <p:cNvPr id="1269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839" t="37098" r="14674" b="47577"/>
            <a:stretch>
              <a:fillRect/>
            </a:stretch>
          </p:blipFill>
          <p:spPr bwMode="auto">
            <a:xfrm>
              <a:off x="35496" y="44624"/>
              <a:ext cx="9108504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790" t="15847" r="14428" b="18126"/>
            <a:stretch>
              <a:fillRect/>
            </a:stretch>
          </p:blipFill>
          <p:spPr bwMode="auto">
            <a:xfrm>
              <a:off x="35496" y="1628800"/>
              <a:ext cx="7560840" cy="515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-27384"/>
            <a:ext cx="777686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Схема алгоритма численного решения линейного уравнения переноса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35496" y="936104"/>
            <a:ext cx="9108504" cy="5877272"/>
            <a:chOff x="35496" y="936104"/>
            <a:chExt cx="9108504" cy="5877272"/>
          </a:xfrm>
        </p:grpSpPr>
        <p:pic>
          <p:nvPicPr>
            <p:cNvPr id="1116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4476" t="12753" r="6840" b="41326"/>
            <a:stretch>
              <a:fillRect/>
            </a:stretch>
          </p:blipFill>
          <p:spPr bwMode="auto">
            <a:xfrm>
              <a:off x="35496" y="936104"/>
              <a:ext cx="4608512" cy="5877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7716" t="52412" r="8525" b="19856"/>
            <a:stretch>
              <a:fillRect/>
            </a:stretch>
          </p:blipFill>
          <p:spPr bwMode="auto">
            <a:xfrm>
              <a:off x="4139952" y="3572216"/>
              <a:ext cx="5004048" cy="3241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4810" t="20287" r="14627" b="21596"/>
          <a:stretch>
            <a:fillRect/>
          </a:stretch>
        </p:blipFill>
        <p:spPr bwMode="auto">
          <a:xfrm>
            <a:off x="35496" y="620688"/>
            <a:ext cx="9108504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03648" y="-99392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Уравнения  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втор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ого  </a:t>
            </a:r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порядка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14765" t="16414" r="14576" b="35405"/>
          <a:stretch>
            <a:fillRect/>
          </a:stretch>
        </p:blipFill>
        <p:spPr bwMode="auto">
          <a:xfrm>
            <a:off x="35496" y="44624"/>
            <a:ext cx="9108504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14839" t="14672" r="14674" b="14210"/>
          <a:stretch>
            <a:fillRect/>
          </a:stretch>
        </p:blipFill>
        <p:spPr bwMode="auto">
          <a:xfrm>
            <a:off x="35496" y="44624"/>
            <a:ext cx="9108504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25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44623"/>
            <a:ext cx="9108504" cy="6264697"/>
            <a:chOff x="35496" y="44623"/>
            <a:chExt cx="9108504" cy="6048673"/>
          </a:xfrm>
        </p:grpSpPr>
        <p:pic>
          <p:nvPicPr>
            <p:cNvPr id="1146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303" t="39212" r="13986" b="25465"/>
            <a:stretch>
              <a:fillRect/>
            </a:stretch>
          </p:blipFill>
          <p:spPr bwMode="auto">
            <a:xfrm>
              <a:off x="35496" y="44623"/>
              <a:ext cx="9108504" cy="40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6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916" t="34421" r="15096" b="46935"/>
            <a:stretch>
              <a:fillRect/>
            </a:stretch>
          </p:blipFill>
          <p:spPr bwMode="auto">
            <a:xfrm>
              <a:off x="35496" y="4077072"/>
              <a:ext cx="9108504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 l="14839" t="35939" r="14674" b="11891"/>
          <a:stretch>
            <a:fillRect/>
          </a:stretch>
        </p:blipFill>
        <p:spPr bwMode="auto">
          <a:xfrm>
            <a:off x="35496" y="44623"/>
            <a:ext cx="9108504" cy="626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l="15022" t="27817" r="14873" b="8197"/>
          <a:stretch>
            <a:fillRect/>
          </a:stretch>
        </p:blipFill>
        <p:spPr bwMode="auto">
          <a:xfrm>
            <a:off x="35496" y="44624"/>
            <a:ext cx="9108504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15203" t="10061" r="15043" b="13925"/>
          <a:stretch>
            <a:fillRect/>
          </a:stretch>
        </p:blipFill>
        <p:spPr bwMode="auto">
          <a:xfrm>
            <a:off x="251520" y="44624"/>
            <a:ext cx="8496944" cy="6779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 l="15041" t="23634" r="14674" b="9573"/>
          <a:stretch>
            <a:fillRect/>
          </a:stretch>
        </p:blipFill>
        <p:spPr bwMode="auto">
          <a:xfrm>
            <a:off x="0" y="44624"/>
            <a:ext cx="9108504" cy="668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4462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Классификация и примеры уравнений математической физики</a:t>
            </a:r>
            <a:endParaRPr lang="ru-RU" sz="4000" b="1" dirty="0">
              <a:solidFill>
                <a:srgbClr val="FFC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1412776"/>
            <a:ext cx="9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Многие уравнения математической физики в случае двух независимых переменных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x, y </a:t>
            </a:r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можно представить в виде: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l="20187" t="44559" r="7069" b="45195"/>
          <a:stretch>
            <a:fillRect/>
          </a:stretch>
        </p:blipFill>
        <p:spPr bwMode="auto">
          <a:xfrm>
            <a:off x="35496" y="3140968"/>
            <a:ext cx="910850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891" t="56513" r="7069" b="21491"/>
          <a:stretch>
            <a:fillRect/>
          </a:stretch>
        </p:blipFill>
        <p:spPr bwMode="auto">
          <a:xfrm>
            <a:off x="35496" y="4725144"/>
            <a:ext cx="9108504" cy="188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 l="14703" t="15223" r="14539" b="19749"/>
          <a:stretch>
            <a:fillRect/>
          </a:stretch>
        </p:blipFill>
        <p:spPr bwMode="auto">
          <a:xfrm>
            <a:off x="35496" y="-27384"/>
            <a:ext cx="9108504" cy="681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 l="14588" t="32310" r="14415" b="19764"/>
          <a:stretch>
            <a:fillRect/>
          </a:stretch>
        </p:blipFill>
        <p:spPr bwMode="auto">
          <a:xfrm>
            <a:off x="35496" y="44624"/>
            <a:ext cx="910850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32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44624"/>
            <a:ext cx="9108504" cy="6480720"/>
            <a:chOff x="35496" y="44624"/>
            <a:chExt cx="9108504" cy="6192688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68" t="19943" r="14910" b="57898"/>
            <a:stretch>
              <a:fillRect/>
            </a:stretch>
          </p:blipFill>
          <p:spPr bwMode="auto">
            <a:xfrm>
              <a:off x="35496" y="44624"/>
              <a:ext cx="9108504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68" t="58592" r="14910" b="9149"/>
            <a:stretch>
              <a:fillRect/>
            </a:stretch>
          </p:blipFill>
          <p:spPr bwMode="auto">
            <a:xfrm>
              <a:off x="35496" y="2708920"/>
              <a:ext cx="9108504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15083" t="20200" r="13813" b="11120"/>
          <a:stretch>
            <a:fillRect/>
          </a:stretch>
        </p:blipFill>
        <p:spPr bwMode="auto">
          <a:xfrm>
            <a:off x="35496" y="44623"/>
            <a:ext cx="9108504" cy="6788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15018" t="50081" r="14868" b="13496"/>
          <a:stretch>
            <a:fillRect/>
          </a:stretch>
        </p:blipFill>
        <p:spPr bwMode="auto">
          <a:xfrm>
            <a:off x="35496" y="44624"/>
            <a:ext cx="9108504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 l="14732" t="11049" r="15391" b="22120"/>
          <a:stretch>
            <a:fillRect/>
          </a:stretch>
        </p:blipFill>
        <p:spPr bwMode="auto">
          <a:xfrm>
            <a:off x="35496" y="-27384"/>
            <a:ext cx="9108504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36</a:t>
            </a:fld>
            <a:endParaRPr lang="ru-RU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 l="14448" t="22414" r="14276" b="8497"/>
          <a:stretch>
            <a:fillRect/>
          </a:stretch>
        </p:blipFill>
        <p:spPr bwMode="auto">
          <a:xfrm>
            <a:off x="35496" y="44624"/>
            <a:ext cx="9108504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37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5496" y="0"/>
            <a:ext cx="9108504" cy="6749840"/>
            <a:chOff x="35496" y="0"/>
            <a:chExt cx="9108504" cy="6749840"/>
          </a:xfrm>
        </p:grpSpPr>
        <p:pic>
          <p:nvPicPr>
            <p:cNvPr id="1269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22" t="11079" r="14873" b="70279"/>
            <a:stretch>
              <a:fillRect/>
            </a:stretch>
          </p:blipFill>
          <p:spPr bwMode="auto">
            <a:xfrm>
              <a:off x="35496" y="0"/>
              <a:ext cx="9108504" cy="2276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9813" t="14634" r="18948" b="40337"/>
            <a:stretch>
              <a:fillRect/>
            </a:stretch>
          </p:blipFill>
          <p:spPr bwMode="auto">
            <a:xfrm>
              <a:off x="755576" y="2302287"/>
              <a:ext cx="7560840" cy="4447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38</a:t>
            </a:fld>
            <a:endParaRPr lang="ru-RU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l="19674" t="19700" r="19515" b="15043"/>
          <a:stretch>
            <a:fillRect/>
          </a:stretch>
        </p:blipFill>
        <p:spPr bwMode="auto">
          <a:xfrm>
            <a:off x="107504" y="44624"/>
            <a:ext cx="8280920" cy="673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 l="15170" t="12187" r="14478" b="12060"/>
          <a:stretch>
            <a:fillRect/>
          </a:stretch>
        </p:blipFill>
        <p:spPr bwMode="auto">
          <a:xfrm>
            <a:off x="35496" y="44624"/>
            <a:ext cx="8352928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 l="7217" t="34916" r="7059" b="28965"/>
          <a:stretch>
            <a:fillRect/>
          </a:stretch>
        </p:blipFill>
        <p:spPr bwMode="auto">
          <a:xfrm>
            <a:off x="35496" y="116632"/>
            <a:ext cx="91085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40</a:t>
            </a:fld>
            <a:endParaRPr lang="ru-RU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 l="8425" t="34153" r="53193" b="17108"/>
          <a:stretch>
            <a:fillRect/>
          </a:stretch>
        </p:blipFill>
        <p:spPr bwMode="auto">
          <a:xfrm>
            <a:off x="2483768" y="1340768"/>
            <a:ext cx="453650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16632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Примеры простого использования сеточных методов («в лоб»)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41</a:t>
            </a:fld>
            <a:endParaRPr lang="ru-RU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 l="9189" t="21376" r="54972" b="27025"/>
          <a:stretch>
            <a:fillRect/>
          </a:stretch>
        </p:blipFill>
        <p:spPr bwMode="auto">
          <a:xfrm>
            <a:off x="1331640" y="44624"/>
            <a:ext cx="6552729" cy="68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42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35496" y="44623"/>
            <a:ext cx="9121012" cy="6552729"/>
            <a:chOff x="35496" y="44623"/>
            <a:chExt cx="9121012" cy="6552729"/>
          </a:xfrm>
        </p:grpSpPr>
        <p:pic>
          <p:nvPicPr>
            <p:cNvPr id="132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3892" t="19527" r="24647" b="61175"/>
            <a:stretch>
              <a:fillRect/>
            </a:stretch>
          </p:blipFill>
          <p:spPr bwMode="auto">
            <a:xfrm>
              <a:off x="35496" y="44623"/>
              <a:ext cx="9121012" cy="2952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3892" t="58039" r="24647" b="17296"/>
            <a:stretch>
              <a:fillRect/>
            </a:stretch>
          </p:blipFill>
          <p:spPr bwMode="auto">
            <a:xfrm>
              <a:off x="35496" y="2924944"/>
              <a:ext cx="9108504" cy="3672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43</a:t>
            </a:fld>
            <a:endParaRPr lang="ru-RU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/>
          <a:srcRect l="24340" t="19503" r="23236" b="7556"/>
          <a:stretch>
            <a:fillRect/>
          </a:stretch>
        </p:blipFill>
        <p:spPr bwMode="auto">
          <a:xfrm>
            <a:off x="1331640" y="44624"/>
            <a:ext cx="6480720" cy="673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44</a:t>
            </a:fld>
            <a:endParaRPr lang="ru-RU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/>
          <a:srcRect l="23565" t="21500" r="23415" b="43784"/>
          <a:stretch>
            <a:fillRect/>
          </a:stretch>
        </p:blipFill>
        <p:spPr bwMode="auto">
          <a:xfrm>
            <a:off x="35496" y="44623"/>
            <a:ext cx="9108504" cy="532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 l="24016" t="21473" r="23855" b="13106"/>
          <a:stretch>
            <a:fillRect/>
          </a:stretch>
        </p:blipFill>
        <p:spPr bwMode="auto">
          <a:xfrm>
            <a:off x="755576" y="44624"/>
            <a:ext cx="7632848" cy="679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 l="24846" t="35571" r="24298" b="15880"/>
          <a:stretch>
            <a:fillRect/>
          </a:stretch>
        </p:blipFill>
        <p:spPr bwMode="auto">
          <a:xfrm>
            <a:off x="107503" y="32248"/>
            <a:ext cx="8937695" cy="682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 l="24585" t="9106" r="25025" b="49574"/>
          <a:stretch>
            <a:fillRect/>
          </a:stretch>
        </p:blipFill>
        <p:spPr bwMode="auto">
          <a:xfrm>
            <a:off x="35496" y="44622"/>
            <a:ext cx="9108504" cy="655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75856" y="3861048"/>
            <a:ext cx="56886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0000"/>
                </a:solidFill>
                <a:latin typeface="+mj-lt"/>
              </a:rPr>
              <a:t>(!)</a:t>
            </a:r>
            <a:r>
              <a:rPr lang="ru-RU" sz="2800" b="1" dirty="0" smtClean="0">
                <a:solidFill>
                  <a:schemeClr val="bg1"/>
                </a:solidFill>
                <a:latin typeface="+mj-lt"/>
              </a:rPr>
              <a:t> Аналогичные алгоритмы несложно запрограммировать на любом языке высокого уровня, используя работу с одно- и двухмерными массивами.</a:t>
            </a:r>
            <a:endParaRPr lang="ru-RU" sz="2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357554" y="71414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06" y="714356"/>
            <a:ext cx="907259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Тарасик В.П. Математическое моделирование технических систем. - Мн.: </a:t>
            </a:r>
            <a:r>
              <a:rPr lang="ru-RU" sz="2400" dirty="0" err="1" smtClean="0"/>
              <a:t>ДизайнПРО</a:t>
            </a:r>
            <a:r>
              <a:rPr lang="ru-RU" sz="2400" dirty="0" smtClean="0"/>
              <a:t>, 1997.</a:t>
            </a:r>
          </a:p>
          <a:p>
            <a:endParaRPr lang="ru-RU" sz="2400" dirty="0" smtClean="0"/>
          </a:p>
          <a:p>
            <a:r>
              <a:rPr lang="ru-RU" sz="2400" dirty="0" smtClean="0"/>
              <a:t>2. </a:t>
            </a:r>
            <a:r>
              <a:rPr lang="ru-RU" sz="2400" dirty="0" err="1" smtClean="0"/>
              <a:t>Норенков</a:t>
            </a:r>
            <a:r>
              <a:rPr lang="ru-RU" sz="2400" dirty="0" smtClean="0"/>
              <a:t> И.П., </a:t>
            </a:r>
            <a:r>
              <a:rPr lang="ru-RU" sz="2400" dirty="0" err="1" smtClean="0"/>
              <a:t>Маничев</a:t>
            </a:r>
            <a:r>
              <a:rPr lang="ru-RU" sz="2400" dirty="0" smtClean="0"/>
              <a:t> В.Б. Основы теории и проектирования САПР. Учебник для втузов. – М.: </a:t>
            </a:r>
            <a:r>
              <a:rPr lang="ru-RU" sz="2400" dirty="0" err="1" smtClean="0"/>
              <a:t>Высш</a:t>
            </a:r>
            <a:r>
              <a:rPr lang="ru-RU" sz="2400" dirty="0" smtClean="0"/>
              <a:t>. </a:t>
            </a:r>
            <a:r>
              <a:rPr lang="ru-RU" sz="2400" dirty="0" err="1" smtClean="0"/>
              <a:t>шк</a:t>
            </a:r>
            <a:r>
              <a:rPr lang="ru-RU" sz="2400" dirty="0" smtClean="0"/>
              <a:t>., 1990.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 smtClean="0"/>
              <a:t>3. </a:t>
            </a:r>
            <a:r>
              <a:rPr lang="en-US" sz="2400" dirty="0" smtClean="0">
                <a:hlinkClick r:id="rId2"/>
              </a:rPr>
              <a:t>https://ru.wikipedia.org/</a:t>
            </a:r>
            <a:r>
              <a:rPr lang="ru-RU" sz="2400" dirty="0" err="1" smtClean="0">
                <a:hlinkClick r:id="rId2"/>
              </a:rPr>
              <a:t>Метод_конечных_элементов</a:t>
            </a:r>
            <a:endParaRPr lang="ru-RU" sz="2400" dirty="0" smtClean="0"/>
          </a:p>
          <a:p>
            <a:endParaRPr lang="ru-RU" sz="2400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4. </a:t>
            </a:r>
            <a:r>
              <a:rPr lang="en-US" sz="2400" dirty="0" smtClean="0"/>
              <a:t>1</a:t>
            </a:r>
            <a:r>
              <a:rPr lang="ru-RU" sz="2400" dirty="0" smtClean="0"/>
              <a:t>. </a:t>
            </a:r>
            <a:r>
              <a:rPr lang="ru-RU" sz="2400" dirty="0" err="1" smtClean="0"/>
              <a:t>Турчак</a:t>
            </a:r>
            <a:r>
              <a:rPr lang="ru-RU" sz="2400" dirty="0" smtClean="0"/>
              <a:t> Л.И., Плотников П.В. Основы численных методов: Учебное пособие. — 2-е изд. — М.: ФИЗМАТЛИТ, 2003. — 304 с.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5. Макаров Е.Г.  </a:t>
            </a:r>
            <a:r>
              <a:rPr lang="en-US" sz="2400" dirty="0" err="1" smtClean="0"/>
              <a:t>Mathcad</a:t>
            </a:r>
            <a:r>
              <a:rPr lang="ru-RU" sz="2400" dirty="0" smtClean="0"/>
              <a:t>: Учебный курс (+</a:t>
            </a:r>
            <a:r>
              <a:rPr lang="en-US" sz="2400" dirty="0" smtClean="0"/>
              <a:t>CD). – </a:t>
            </a:r>
            <a:r>
              <a:rPr lang="ru-RU" sz="2400" dirty="0" smtClean="0"/>
              <a:t>СПб.: Питер, 2009. – 384 с.</a:t>
            </a:r>
          </a:p>
          <a:p>
            <a:endParaRPr lang="ru-RU" sz="80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7363" t="16458" r="7047" b="9916"/>
          <a:stretch>
            <a:fillRect/>
          </a:stretch>
        </p:blipFill>
        <p:spPr bwMode="auto">
          <a:xfrm>
            <a:off x="35496" y="44624"/>
            <a:ext cx="9108504" cy="681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710" t="28306" r="12467" b="39982"/>
            <a:stretch>
              <a:fillRect/>
            </a:stretch>
          </p:blipFill>
          <p:spPr bwMode="auto">
            <a:xfrm>
              <a:off x="0" y="0"/>
              <a:ext cx="9144000" cy="422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3580" t="26523" r="13428" b="49501"/>
            <a:stretch>
              <a:fillRect/>
            </a:stretch>
          </p:blipFill>
          <p:spPr bwMode="auto">
            <a:xfrm>
              <a:off x="0" y="4221088"/>
              <a:ext cx="9144000" cy="263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l="6606" t="13763" r="7511" b="22256"/>
          <a:stretch>
            <a:fillRect/>
          </a:stretch>
        </p:blipFill>
        <p:spPr bwMode="auto">
          <a:xfrm>
            <a:off x="26303" y="72008"/>
            <a:ext cx="9082201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 l="6875" t="55924" r="7682" b="6699"/>
          <a:stretch>
            <a:fillRect/>
          </a:stretch>
        </p:blipFill>
        <p:spPr bwMode="auto">
          <a:xfrm>
            <a:off x="35496" y="116632"/>
            <a:ext cx="910850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 l="7305" t="20872" r="7119" b="41998"/>
          <a:stretch>
            <a:fillRect/>
          </a:stretch>
        </p:blipFill>
        <p:spPr bwMode="auto">
          <a:xfrm>
            <a:off x="35496" y="44624"/>
            <a:ext cx="910850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 l="22421" t="24729" r="22186" b="40650"/>
          <a:stretch>
            <a:fillRect/>
          </a:stretch>
        </p:blipFill>
        <p:spPr bwMode="auto">
          <a:xfrm>
            <a:off x="1835696" y="3933056"/>
            <a:ext cx="561662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обус">
  <a:themeElements>
    <a:clrScheme name="Глобус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Глобус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Глобус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0F0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Lecture_1_584</Template>
  <TotalTime>3313</TotalTime>
  <Words>252</Words>
  <Application>Microsoft Office PowerPoint</Application>
  <PresentationFormat>Экран (4:3)</PresentationFormat>
  <Paragraphs>77</Paragraphs>
  <Slides>48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Глобус</vt:lpstr>
      <vt:lpstr>Слайд 1</vt:lpstr>
      <vt:lpstr>ОСНОВЫ  ЧИСЛЕННЫХ МЕТОДОВ РЕШЕНИЯ КРАЕВЫХ ЗАДАЧ.  МЕТОДЫ СЕТОК.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</dc:title>
  <dc:creator>Admin</dc:creator>
  <cp:lastModifiedBy>User</cp:lastModifiedBy>
  <cp:revision>640</cp:revision>
  <dcterms:created xsi:type="dcterms:W3CDTF">2014-04-18T15:41:07Z</dcterms:created>
  <dcterms:modified xsi:type="dcterms:W3CDTF">2020-05-21T07:02:34Z</dcterms:modified>
</cp:coreProperties>
</file>